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859" r:id="rId2"/>
    <p:sldId id="856" r:id="rId3"/>
    <p:sldId id="852" r:id="rId4"/>
    <p:sldId id="857" r:id="rId5"/>
    <p:sldId id="858" r:id="rId6"/>
    <p:sldId id="865" r:id="rId7"/>
    <p:sldId id="866" r:id="rId8"/>
    <p:sldId id="860" r:id="rId9"/>
    <p:sldId id="862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7">
          <p15:clr>
            <a:srgbClr val="A4A3A4"/>
          </p15:clr>
        </p15:guide>
        <p15:guide id="2" pos="384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9">
          <p15:clr>
            <a:srgbClr val="A4A3A4"/>
          </p15:clr>
        </p15:guide>
        <p15:guide id="2" pos="216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66FF"/>
    <a:srgbClr val="139D1A"/>
    <a:srgbClr val="323C46"/>
    <a:srgbClr val="BBE4F1"/>
    <a:srgbClr val="99CCFF"/>
    <a:srgbClr val="0098DD"/>
    <a:srgbClr val="66FFFF"/>
    <a:srgbClr val="641E64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18" autoAdjust="0"/>
    <p:restoredTop sz="89890" autoAdjust="0"/>
  </p:normalViewPr>
  <p:slideViewPr>
    <p:cSldViewPr snapToGrid="0" showGuides="1">
      <p:cViewPr varScale="1">
        <p:scale>
          <a:sx n="65" d="100"/>
          <a:sy n="65" d="100"/>
        </p:scale>
        <p:origin x="942" y="78"/>
      </p:cViewPr>
      <p:guideLst>
        <p:guide orient="horz" pos="2167"/>
        <p:guide pos="384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-2454" y="-78"/>
      </p:cViewPr>
      <p:guideLst>
        <p:guide orient="horz" pos="2889"/>
        <p:guide pos="216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923819-DFAD-4001-81D5-0A392E406B24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424B9C-AF97-498B-83A2-2D78AE8753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AF7C4A-FBFD-4612-829C-68739759EDFF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91552F-1DFF-4169-B5E8-B55E04DA859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828675" y="704850"/>
            <a:ext cx="10635231" cy="5442016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742986" y="581025"/>
            <a:ext cx="10767526" cy="5620929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 descr="图片包含 模糊&#10;&#10;已生成高可信度的说明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5" b="39286"/>
          <a:stretch>
            <a:fillRect/>
          </a:stretch>
        </p:blipFill>
        <p:spPr>
          <a:xfrm>
            <a:off x="828675" y="649762"/>
            <a:ext cx="10591210" cy="5497104"/>
          </a:xfrm>
          <a:prstGeom prst="rect">
            <a:avLst/>
          </a:prstGeom>
        </p:spPr>
      </p:pic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685836" y="5009249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10180957" y="515529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标题幻灯片">
    <p:bg>
      <p:bgPr>
        <a:blipFill>
          <a:blip r:embed="rId2" cstate="print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531220" y="460852"/>
            <a:ext cx="11201744" cy="605011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456544" y="382719"/>
            <a:ext cx="11353538" cy="6194351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053" y="898637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66270" y="853988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5400000">
            <a:off x="425002" y="5758252"/>
            <a:ext cx="849384" cy="746357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7" cstate="print"/>
          <a:stretch>
            <a:fillRect/>
          </a:stretch>
        </p:blipFill>
        <p:spPr>
          <a:xfrm rot="16200000">
            <a:off x="10958683" y="397444"/>
            <a:ext cx="817513" cy="8113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828675" y="637121"/>
            <a:ext cx="10635231" cy="5509745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/>
          <p:cNvSpPr/>
          <p:nvPr userDrawn="1"/>
        </p:nvSpPr>
        <p:spPr>
          <a:xfrm>
            <a:off x="828675" y="704850"/>
            <a:ext cx="10635231" cy="5442016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742986" y="581025"/>
            <a:ext cx="10767526" cy="5620929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053" y="898637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66270" y="853988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685836" y="5009249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10180957" y="515529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31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 userDrawn="1"/>
        </p:nvSpPr>
        <p:spPr>
          <a:xfrm>
            <a:off x="1233938" y="898459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形 16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18" name="图形 17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图片 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31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1233938" y="898459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0" name="图形 16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11" name="图形 17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solidFill>
            <a:srgbClr val="2F559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284515" y="990668"/>
            <a:ext cx="9622972" cy="4876665"/>
          </a:xfrm>
          <a:prstGeom prst="rect">
            <a:avLst/>
          </a:prstGeom>
          <a:solidFill>
            <a:schemeClr val="bg1"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5" name="图片 14" descr="图片包含 模糊&#10;&#10;已生成高可信度的说明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5" b="39286"/>
          <a:stretch>
            <a:fillRect/>
          </a:stretch>
        </p:blipFill>
        <p:spPr>
          <a:xfrm>
            <a:off x="1286327" y="990667"/>
            <a:ext cx="9622972" cy="4876665"/>
          </a:xfrm>
          <a:prstGeom prst="rect">
            <a:avLst/>
          </a:prstGeom>
        </p:spPr>
      </p:pic>
      <p:pic>
        <p:nvPicPr>
          <p:cNvPr id="10" name="图形 9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16200000">
            <a:off x="9849080" y="856071"/>
            <a:ext cx="1175657" cy="1175657"/>
          </a:xfrm>
          <a:prstGeom prst="rect">
            <a:avLst/>
          </a:prstGeom>
        </p:spPr>
      </p:pic>
      <p:pic>
        <p:nvPicPr>
          <p:cNvPr id="11" name="图形 10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67263" y="4826272"/>
            <a:ext cx="1175657" cy="11756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31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 userDrawn="1"/>
        </p:nvSpPr>
        <p:spPr>
          <a:xfrm>
            <a:off x="1233938" y="898459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形 16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18" name="图形 17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6"/>
          <p:cNvGrpSpPr>
            <a:grpSpLocks/>
          </p:cNvGrpSpPr>
          <p:nvPr/>
        </p:nvGrpSpPr>
        <p:grpSpPr bwMode="auto">
          <a:xfrm>
            <a:off x="1897397" y="1657851"/>
            <a:ext cx="8532478" cy="2224466"/>
            <a:chOff x="2954339" y="1349947"/>
            <a:chExt cx="7162269" cy="2093429"/>
          </a:xfrm>
        </p:grpSpPr>
        <p:sp>
          <p:nvSpPr>
            <p:cNvPr id="13" name="矩形 12"/>
            <p:cNvSpPr>
              <a:spLocks noChangeArrowheads="1"/>
            </p:cNvSpPr>
            <p:nvPr/>
          </p:nvSpPr>
          <p:spPr bwMode="auto">
            <a:xfrm>
              <a:off x="2954339" y="1695058"/>
              <a:ext cx="7162269" cy="1748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latin typeface="微软雅黑" pitchFamily="34" charset="-122"/>
                  <a:ea typeface="微软雅黑" pitchFamily="34" charset="-122"/>
                </a:rPr>
                <a:t>现实中的物体表面并非是平坦的，而是表现出无数（凹凸不平的）细节</a:t>
              </a:r>
              <a:r>
                <a:rPr lang="zh-CN" altLang="en-US" dirty="0" smtClean="0">
                  <a:latin typeface="微软雅黑" pitchFamily="34" charset="-122"/>
                  <a:ea typeface="微软雅黑" pitchFamily="34" charset="-122"/>
                </a:rPr>
                <a:t>。</a:t>
              </a:r>
              <a:endParaRPr lang="en-US" altLang="zh-CN" dirty="0" smtClean="0">
                <a:latin typeface="微软雅黑" pitchFamily="34" charset="-122"/>
                <a:ea typeface="微软雅黑" pitchFamily="34" charset="-122"/>
              </a:endParaRPr>
            </a:p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 smtClean="0">
                  <a:latin typeface="微软雅黑" pitchFamily="34" charset="-122"/>
                  <a:ea typeface="微软雅黑" pitchFamily="34" charset="-122"/>
                </a:rPr>
                <a:t>每</a:t>
              </a:r>
              <a:r>
                <a:rPr lang="zh-CN" altLang="en-US" dirty="0">
                  <a:latin typeface="微软雅黑" pitchFamily="34" charset="-122"/>
                  <a:ea typeface="微软雅黑" pitchFamily="34" charset="-122"/>
                </a:rPr>
                <a:t>个</a:t>
              </a:r>
              <a:r>
                <a:rPr lang="en-US" altLang="zh-CN" dirty="0">
                  <a:latin typeface="微软雅黑" pitchFamily="34" charset="-122"/>
                  <a:ea typeface="微软雅黑" pitchFamily="34" charset="-122"/>
                </a:rPr>
                <a:t>fragment</a:t>
              </a:r>
              <a:r>
                <a:rPr lang="zh-CN" altLang="en-US" dirty="0">
                  <a:latin typeface="微软雅黑" pitchFamily="34" charset="-122"/>
                  <a:ea typeface="微软雅黑" pitchFamily="34" charset="-122"/>
                </a:rPr>
                <a:t>使用了自己的法线，我们就可以让光照相信一个表面由很多微小的（垂直于法线向量的）平面所组成，物体表面的细节将会得到极大提升。这种每个</a:t>
              </a:r>
              <a:r>
                <a:rPr lang="en-US" altLang="zh-CN" dirty="0">
                  <a:latin typeface="微软雅黑" pitchFamily="34" charset="-122"/>
                  <a:ea typeface="微软雅黑" pitchFamily="34" charset="-122"/>
                </a:rPr>
                <a:t>fragment</a:t>
              </a:r>
              <a:r>
                <a:rPr lang="zh-CN" altLang="en-US" dirty="0">
                  <a:latin typeface="微软雅黑" pitchFamily="34" charset="-122"/>
                  <a:ea typeface="微软雅黑" pitchFamily="34" charset="-122"/>
                </a:rPr>
                <a:t>使用各自的法线，替代一个面上所有</a:t>
              </a:r>
              <a:r>
                <a:rPr lang="en-US" altLang="zh-CN" dirty="0">
                  <a:latin typeface="微软雅黑" pitchFamily="34" charset="-122"/>
                  <a:ea typeface="微软雅黑" pitchFamily="34" charset="-122"/>
                </a:rPr>
                <a:t>fragment</a:t>
              </a:r>
              <a:r>
                <a:rPr lang="zh-CN" altLang="en-US" dirty="0">
                  <a:latin typeface="微软雅黑" pitchFamily="34" charset="-122"/>
                  <a:ea typeface="微软雅黑" pitchFamily="34" charset="-122"/>
                </a:rPr>
                <a:t>使用同一个法线的技术叫做法线贴图。</a:t>
              </a:r>
              <a:endParaRPr lang="en-US" altLang="zh-CN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2963442" y="1349947"/>
              <a:ext cx="930066" cy="3475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法线贴图</a:t>
              </a: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9283C077-84A5-437D-8528-79B7258160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709" y="4228111"/>
            <a:ext cx="8221985" cy="1544504"/>
          </a:xfrm>
          <a:prstGeom prst="rect">
            <a:avLst/>
          </a:prstGeom>
        </p:spPr>
      </p:pic>
      <p:sp>
        <p:nvSpPr>
          <p:cNvPr id="11" name="标题 1"/>
          <p:cNvSpPr txBox="1">
            <a:spLocks/>
          </p:cNvSpPr>
          <p:nvPr/>
        </p:nvSpPr>
        <p:spPr>
          <a:xfrm>
            <a:off x="1866270" y="853988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33363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法线贴图</a:t>
            </a:r>
          </a:p>
        </p:txBody>
      </p:sp>
      <p:sp>
        <p:nvSpPr>
          <p:cNvPr id="12" name="椭圆 11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9258300" y="4962525"/>
            <a:ext cx="1514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如何获取呢？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rot="10800000">
            <a:off x="8943978" y="4829175"/>
            <a:ext cx="847723" cy="171450"/>
          </a:xfrm>
          <a:prstGeom prst="line">
            <a:avLst/>
          </a:prstGeom>
          <a:ln w="1905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866270" y="853988"/>
            <a:ext cx="7639391" cy="560107"/>
          </a:xfrm>
        </p:spPr>
        <p:txBody>
          <a:bodyPr/>
          <a:lstStyle/>
          <a:p>
            <a:r>
              <a:rPr lang="zh-CN" altLang="en-US" dirty="0" smtClean="0"/>
              <a:t>法线贴图</a:t>
            </a:r>
          </a:p>
        </p:txBody>
      </p:sp>
      <p:sp>
        <p:nvSpPr>
          <p:cNvPr id="10" name="椭圆 9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8" name="文本框 1">
            <a:extLst>
              <a:ext uri="{FF2B5EF4-FFF2-40B4-BE49-F238E27FC236}">
                <a16:creationId xmlns:a16="http://schemas.microsoft.com/office/drawing/2014/main" id="{D7C764CF-F600-4B03-AABF-8FC8E874FAAF}"/>
              </a:ext>
            </a:extLst>
          </p:cNvPr>
          <p:cNvSpPr txBox="1"/>
          <p:nvPr/>
        </p:nvSpPr>
        <p:spPr>
          <a:xfrm>
            <a:off x="1952625" y="1803026"/>
            <a:ext cx="8991600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高度图</a:t>
            </a:r>
            <a:endParaRPr lang="zh-CN" altLang="en-US" dirty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00800" y="1781175"/>
            <a:ext cx="3333750" cy="333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文本框 1">
            <a:extLst>
              <a:ext uri="{FF2B5EF4-FFF2-40B4-BE49-F238E27FC236}">
                <a16:creationId xmlns:a16="http://schemas.microsoft.com/office/drawing/2014/main" id="{D7C764CF-F600-4B03-AABF-8FC8E874FAAF}"/>
              </a:ext>
            </a:extLst>
          </p:cNvPr>
          <p:cNvSpPr txBox="1"/>
          <p:nvPr/>
        </p:nvSpPr>
        <p:spPr>
          <a:xfrm>
            <a:off x="1952625" y="2212601"/>
            <a:ext cx="8991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高度图上存储的是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RGB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值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但每个颜色通道实际上是表面的法线坐标：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R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红色通道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对应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x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方向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G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绿色通道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对应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y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方向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蓝色通道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对应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z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方向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909700" y="1444109"/>
            <a:ext cx="37112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u"/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问题一：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height map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的使用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866270" y="853988"/>
            <a:ext cx="7639391" cy="560107"/>
          </a:xfrm>
        </p:spPr>
        <p:txBody>
          <a:bodyPr/>
          <a:lstStyle/>
          <a:p>
            <a:r>
              <a:rPr lang="zh-CN" altLang="en-US" dirty="0" smtClean="0"/>
              <a:t>法线贴图</a:t>
            </a:r>
          </a:p>
        </p:txBody>
      </p:sp>
      <p:sp>
        <p:nvSpPr>
          <p:cNvPr id="10" name="椭圆 9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8" name="文本框 1">
            <a:extLst>
              <a:ext uri="{FF2B5EF4-FFF2-40B4-BE49-F238E27FC236}">
                <a16:creationId xmlns:a16="http://schemas.microsoft.com/office/drawing/2014/main" id="{D7C764CF-F600-4B03-AABF-8FC8E874FAAF}"/>
              </a:ext>
            </a:extLst>
          </p:cNvPr>
          <p:cNvSpPr txBox="1"/>
          <p:nvPr/>
        </p:nvSpPr>
        <p:spPr>
          <a:xfrm>
            <a:off x="2124075" y="2555501"/>
            <a:ext cx="89916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普通贴图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高度图</a:t>
            </a:r>
            <a:endParaRPr lang="zh-CN" altLang="en-US" dirty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416904B-0466-4CE9-9E46-5ABEF646824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57179" y="3050228"/>
            <a:ext cx="3063505" cy="2812024"/>
          </a:xfrm>
          <a:prstGeom prst="rect">
            <a:avLst/>
          </a:prstGeom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67425" y="2495550"/>
            <a:ext cx="3333750" cy="333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矩形 12"/>
          <p:cNvSpPr/>
          <p:nvPr/>
        </p:nvSpPr>
        <p:spPr>
          <a:xfrm>
            <a:off x="2133599" y="1757660"/>
            <a:ext cx="86772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通过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height map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获得法向量信息，即对应的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RGB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值表示法向量的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XYZ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，利用这个信息计算光强，产生凹凸阴影的效果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132177" y="5911334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普通贴图</a:t>
            </a:r>
            <a:endParaRPr lang="zh-CN" altLang="en-US" sz="1600" dirty="0"/>
          </a:p>
        </p:txBody>
      </p:sp>
      <p:sp>
        <p:nvSpPr>
          <p:cNvPr id="16" name="矩形 15"/>
          <p:cNvSpPr/>
          <p:nvPr/>
        </p:nvSpPr>
        <p:spPr>
          <a:xfrm>
            <a:off x="6895668" y="5832560"/>
            <a:ext cx="19319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高度图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height map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909700" y="1386959"/>
            <a:ext cx="37112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u"/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问题一：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height map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的使用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866270" y="853988"/>
            <a:ext cx="7639391" cy="560107"/>
          </a:xfrm>
        </p:spPr>
        <p:txBody>
          <a:bodyPr/>
          <a:lstStyle/>
          <a:p>
            <a:r>
              <a:rPr lang="zh-CN" altLang="en-US" dirty="0" smtClean="0"/>
              <a:t>法线贴图</a:t>
            </a:r>
          </a:p>
        </p:txBody>
      </p:sp>
      <p:sp>
        <p:nvSpPr>
          <p:cNvPr id="10" name="椭圆 9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8" name="文本框 1">
            <a:extLst>
              <a:ext uri="{FF2B5EF4-FFF2-40B4-BE49-F238E27FC236}">
                <a16:creationId xmlns:a16="http://schemas.microsoft.com/office/drawing/2014/main" id="{D7C764CF-F600-4B03-AABF-8FC8E874FAAF}"/>
              </a:ext>
            </a:extLst>
          </p:cNvPr>
          <p:cNvSpPr txBox="1"/>
          <p:nvPr/>
        </p:nvSpPr>
        <p:spPr>
          <a:xfrm>
            <a:off x="2162175" y="1736351"/>
            <a:ext cx="8991600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光照后颜色值发生变换产生凹凸不平的视觉效果</a:t>
            </a:r>
            <a:endParaRPr lang="zh-CN" altLang="en-US" dirty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81350" y="4400550"/>
            <a:ext cx="1962150" cy="196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416904B-0466-4CE9-9E46-5ABEF646824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14455" y="2269178"/>
            <a:ext cx="1929046" cy="177069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00C5F46-C8AC-4034-8363-76E3CB2494B3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438900" y="2945453"/>
            <a:ext cx="3067050" cy="2802649"/>
          </a:xfrm>
          <a:prstGeom prst="rect">
            <a:avLst/>
          </a:prstGeom>
        </p:spPr>
      </p:pic>
      <p:sp>
        <p:nvSpPr>
          <p:cNvPr id="13" name="右箭头 12"/>
          <p:cNvSpPr/>
          <p:nvPr/>
        </p:nvSpPr>
        <p:spPr>
          <a:xfrm>
            <a:off x="5534025" y="4067175"/>
            <a:ext cx="400050" cy="371475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909700" y="1386959"/>
            <a:ext cx="37112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u"/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问题一：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height map</a:t>
            </a: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的使用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866270" y="853988"/>
            <a:ext cx="7639391" cy="560107"/>
          </a:xfrm>
        </p:spPr>
        <p:txBody>
          <a:bodyPr/>
          <a:lstStyle/>
          <a:p>
            <a:r>
              <a:rPr lang="zh-CN" altLang="en-US" dirty="0" smtClean="0"/>
              <a:t>法线贴图</a:t>
            </a:r>
          </a:p>
        </p:txBody>
      </p:sp>
      <p:sp>
        <p:nvSpPr>
          <p:cNvPr id="10" name="椭圆 9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8" name="文本框 1">
            <a:extLst>
              <a:ext uri="{FF2B5EF4-FFF2-40B4-BE49-F238E27FC236}">
                <a16:creationId xmlns:a16="http://schemas.microsoft.com/office/drawing/2014/main" id="{D7C764CF-F600-4B03-AABF-8FC8E874FAAF}"/>
              </a:ext>
            </a:extLst>
          </p:cNvPr>
          <p:cNvSpPr txBox="1"/>
          <p:nvPr/>
        </p:nvSpPr>
        <p:spPr>
          <a:xfrm>
            <a:off x="2162175" y="1736351"/>
            <a:ext cx="899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一个平面上顶点的法向量方向会根据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height map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取值</a:t>
            </a:r>
            <a:endParaRPr lang="en-US" altLang="zh-CN" dirty="0" smtClean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多个不同朝向的平面呢？需要将相对于某个平面的法向量变换到全局中！</a:t>
            </a:r>
            <a:endParaRPr lang="zh-CN" altLang="en-US" dirty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90725" y="3371850"/>
            <a:ext cx="16002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右箭头 12"/>
          <p:cNvSpPr/>
          <p:nvPr/>
        </p:nvSpPr>
        <p:spPr>
          <a:xfrm>
            <a:off x="3752850" y="4000501"/>
            <a:ext cx="400050" cy="228600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909700" y="1386959"/>
            <a:ext cx="32592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u"/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问题二：切线空间的引入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76725" y="3390900"/>
            <a:ext cx="1581150" cy="1571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箭头连接符 16"/>
          <p:cNvCxnSpPr/>
          <p:nvPr/>
        </p:nvCxnSpPr>
        <p:spPr>
          <a:xfrm rot="10800000" flipV="1">
            <a:off x="4086226" y="3562350"/>
            <a:ext cx="409575" cy="1524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rot="5400000">
            <a:off x="4652964" y="3633787"/>
            <a:ext cx="190500" cy="666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rot="16200000" flipH="1">
            <a:off x="5191126" y="3590925"/>
            <a:ext cx="161925" cy="14287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rot="5400000">
            <a:off x="5476877" y="3619499"/>
            <a:ext cx="219075" cy="1809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 rot="5400000">
            <a:off x="4414839" y="4014787"/>
            <a:ext cx="190500" cy="952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rot="16200000" flipH="1">
            <a:off x="4781551" y="3952878"/>
            <a:ext cx="180977" cy="14287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 rot="16200000" flipH="1">
            <a:off x="5148263" y="4014788"/>
            <a:ext cx="161926" cy="1904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rot="5400000">
            <a:off x="5600702" y="4038598"/>
            <a:ext cx="171450" cy="190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 rot="10800000" flipV="1">
            <a:off x="4257676" y="4257676"/>
            <a:ext cx="409575" cy="1524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rot="16200000" flipH="1">
            <a:off x="4886326" y="4333879"/>
            <a:ext cx="180976" cy="476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rot="5400000">
            <a:off x="5229227" y="4295774"/>
            <a:ext cx="161925" cy="12382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 rot="5400000">
            <a:off x="5614991" y="4329111"/>
            <a:ext cx="190499" cy="6667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 rot="16200000" flipH="1">
            <a:off x="4524376" y="4743451"/>
            <a:ext cx="257174" cy="2857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/>
          <p:nvPr/>
        </p:nvCxnSpPr>
        <p:spPr>
          <a:xfrm>
            <a:off x="4924428" y="4638677"/>
            <a:ext cx="266697" cy="12382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 rot="5400000">
            <a:off x="5253039" y="4738686"/>
            <a:ext cx="180975" cy="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 rot="10800000" flipV="1">
            <a:off x="5581651" y="4667251"/>
            <a:ext cx="238129" cy="1238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9944100" y="5219700"/>
            <a:ext cx="1514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这个面呢？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1" name="直接连接符 50"/>
          <p:cNvCxnSpPr/>
          <p:nvPr/>
        </p:nvCxnSpPr>
        <p:spPr>
          <a:xfrm rot="16200000" flipV="1">
            <a:off x="10063164" y="4843462"/>
            <a:ext cx="714377" cy="114304"/>
          </a:xfrm>
          <a:prstGeom prst="line">
            <a:avLst/>
          </a:prstGeom>
          <a:ln w="1905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组合 45"/>
          <p:cNvGrpSpPr/>
          <p:nvPr/>
        </p:nvGrpSpPr>
        <p:grpSpPr>
          <a:xfrm>
            <a:off x="6534150" y="3019424"/>
            <a:ext cx="4143374" cy="2000251"/>
            <a:chOff x="6534150" y="3019424"/>
            <a:chExt cx="4143374" cy="2000251"/>
          </a:xfrm>
        </p:grpSpPr>
        <p:sp>
          <p:nvSpPr>
            <p:cNvPr id="47" name="立方体 46"/>
            <p:cNvSpPr/>
            <p:nvPr/>
          </p:nvSpPr>
          <p:spPr>
            <a:xfrm>
              <a:off x="8724899" y="3019424"/>
              <a:ext cx="1952625" cy="1971675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8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534150" y="3419475"/>
              <a:ext cx="1600200" cy="1600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" name="右箭头 48"/>
            <p:cNvSpPr/>
            <p:nvPr/>
          </p:nvSpPr>
          <p:spPr>
            <a:xfrm>
              <a:off x="8296275" y="3952876"/>
              <a:ext cx="400050" cy="228600"/>
            </a:xfrm>
            <a:prstGeom prst="rightArrow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3" name="直接箭头连接符 52"/>
            <p:cNvCxnSpPr/>
            <p:nvPr/>
          </p:nvCxnSpPr>
          <p:spPr>
            <a:xfrm rot="10800000" flipV="1">
              <a:off x="8391528" y="3638550"/>
              <a:ext cx="409575" cy="1524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箭头连接符 53"/>
            <p:cNvCxnSpPr/>
            <p:nvPr/>
          </p:nvCxnSpPr>
          <p:spPr>
            <a:xfrm rot="5400000">
              <a:off x="8958266" y="3709987"/>
              <a:ext cx="190500" cy="6667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箭头连接符 54"/>
            <p:cNvCxnSpPr/>
            <p:nvPr/>
          </p:nvCxnSpPr>
          <p:spPr>
            <a:xfrm rot="16200000" flipH="1">
              <a:off x="9496428" y="3667125"/>
              <a:ext cx="161925" cy="14287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箭头连接符 55"/>
            <p:cNvCxnSpPr/>
            <p:nvPr/>
          </p:nvCxnSpPr>
          <p:spPr>
            <a:xfrm rot="5400000">
              <a:off x="9782179" y="3695699"/>
              <a:ext cx="219075" cy="18097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箭头连接符 56"/>
            <p:cNvCxnSpPr/>
            <p:nvPr/>
          </p:nvCxnSpPr>
          <p:spPr>
            <a:xfrm rot="5400000">
              <a:off x="8720141" y="4090987"/>
              <a:ext cx="190500" cy="952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/>
            <p:cNvCxnSpPr/>
            <p:nvPr/>
          </p:nvCxnSpPr>
          <p:spPr>
            <a:xfrm rot="16200000" flipH="1">
              <a:off x="9086853" y="4029078"/>
              <a:ext cx="180977" cy="14287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箭头连接符 58"/>
            <p:cNvCxnSpPr/>
            <p:nvPr/>
          </p:nvCxnSpPr>
          <p:spPr>
            <a:xfrm rot="16200000" flipH="1">
              <a:off x="9453565" y="4090988"/>
              <a:ext cx="161926" cy="1904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箭头连接符 59"/>
            <p:cNvCxnSpPr/>
            <p:nvPr/>
          </p:nvCxnSpPr>
          <p:spPr>
            <a:xfrm rot="5400000">
              <a:off x="9906004" y="4114798"/>
              <a:ext cx="171450" cy="1905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箭头连接符 60"/>
            <p:cNvCxnSpPr/>
            <p:nvPr/>
          </p:nvCxnSpPr>
          <p:spPr>
            <a:xfrm rot="10800000" flipV="1">
              <a:off x="8562978" y="4333876"/>
              <a:ext cx="409575" cy="1524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/>
            <p:cNvCxnSpPr/>
            <p:nvPr/>
          </p:nvCxnSpPr>
          <p:spPr>
            <a:xfrm rot="16200000" flipH="1">
              <a:off x="9191628" y="4410079"/>
              <a:ext cx="180976" cy="4762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箭头连接符 62"/>
            <p:cNvCxnSpPr/>
            <p:nvPr/>
          </p:nvCxnSpPr>
          <p:spPr>
            <a:xfrm rot="5400000">
              <a:off x="9534529" y="4371974"/>
              <a:ext cx="161925" cy="12382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/>
            <p:nvPr/>
          </p:nvCxnSpPr>
          <p:spPr>
            <a:xfrm rot="5400000">
              <a:off x="9920293" y="4405311"/>
              <a:ext cx="190499" cy="6667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/>
            <p:cNvCxnSpPr/>
            <p:nvPr/>
          </p:nvCxnSpPr>
          <p:spPr>
            <a:xfrm rot="16200000" flipH="1">
              <a:off x="8829678" y="4819651"/>
              <a:ext cx="257174" cy="2857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箭头连接符 65"/>
            <p:cNvCxnSpPr/>
            <p:nvPr/>
          </p:nvCxnSpPr>
          <p:spPr>
            <a:xfrm>
              <a:off x="9229730" y="4714877"/>
              <a:ext cx="266697" cy="12382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箭头连接符 66"/>
            <p:cNvCxnSpPr/>
            <p:nvPr/>
          </p:nvCxnSpPr>
          <p:spPr>
            <a:xfrm rot="5400000">
              <a:off x="9558341" y="4814886"/>
              <a:ext cx="180975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/>
            <p:nvPr/>
          </p:nvCxnSpPr>
          <p:spPr>
            <a:xfrm rot="10800000" flipV="1">
              <a:off x="9886953" y="4743451"/>
              <a:ext cx="238129" cy="12382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866270" y="853988"/>
            <a:ext cx="7639391" cy="560107"/>
          </a:xfrm>
        </p:spPr>
        <p:txBody>
          <a:bodyPr/>
          <a:lstStyle/>
          <a:p>
            <a:r>
              <a:rPr lang="zh-CN" altLang="en-US" dirty="0" smtClean="0"/>
              <a:t>法线贴图</a:t>
            </a:r>
          </a:p>
        </p:txBody>
      </p:sp>
      <p:sp>
        <p:nvSpPr>
          <p:cNvPr id="10" name="椭圆 9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8" name="文本框 1">
            <a:extLst>
              <a:ext uri="{FF2B5EF4-FFF2-40B4-BE49-F238E27FC236}">
                <a16:creationId xmlns:a16="http://schemas.microsoft.com/office/drawing/2014/main" id="{D7C764CF-F600-4B03-AABF-8FC8E874FAAF}"/>
              </a:ext>
            </a:extLst>
          </p:cNvPr>
          <p:cNvSpPr txBox="1"/>
          <p:nvPr/>
        </p:nvSpPr>
        <p:spPr>
          <a:xfrm>
            <a:off x="2162175" y="1736351"/>
            <a:ext cx="89916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变换前后的对比</a:t>
            </a:r>
            <a:endParaRPr lang="zh-CN" altLang="en-US" dirty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909700" y="1386959"/>
            <a:ext cx="32592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u"/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问题二：切线空间的引入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pic>
        <p:nvPicPr>
          <p:cNvPr id="46" name="图片 45">
            <a:extLst>
              <a:ext uri="{FF2B5EF4-FFF2-40B4-BE49-F238E27FC236}">
                <a16:creationId xmlns:a16="http://schemas.microsoft.com/office/drawing/2014/main" id="{FD5CD19F-4D69-4498-9018-6CF969084CB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23966" y="2461418"/>
            <a:ext cx="6474554" cy="3234531"/>
          </a:xfrm>
          <a:prstGeom prst="rect">
            <a:avLst/>
          </a:prstGeom>
        </p:spPr>
      </p:pic>
      <p:sp>
        <p:nvSpPr>
          <p:cNvPr id="52" name="矩形 51"/>
          <p:cNvSpPr/>
          <p:nvPr/>
        </p:nvSpPr>
        <p:spPr>
          <a:xfrm>
            <a:off x="1856943" y="3463409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变换前</a:t>
            </a:r>
            <a:endParaRPr lang="zh-CN" altLang="en-US" dirty="0"/>
          </a:p>
        </p:txBody>
      </p:sp>
      <p:sp>
        <p:nvSpPr>
          <p:cNvPr id="69" name="矩形 68"/>
          <p:cNvSpPr/>
          <p:nvPr/>
        </p:nvSpPr>
        <p:spPr>
          <a:xfrm>
            <a:off x="9638868" y="3511034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变换后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1" name="直接连接符 70"/>
          <p:cNvCxnSpPr/>
          <p:nvPr/>
        </p:nvCxnSpPr>
        <p:spPr>
          <a:xfrm>
            <a:off x="2781300" y="3657600"/>
            <a:ext cx="866775" cy="47625"/>
          </a:xfrm>
          <a:prstGeom prst="line">
            <a:avLst/>
          </a:prstGeom>
          <a:ln w="1905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endCxn id="69" idx="1"/>
          </p:cNvCxnSpPr>
          <p:nvPr/>
        </p:nvCxnSpPr>
        <p:spPr>
          <a:xfrm flipV="1">
            <a:off x="8791575" y="3695700"/>
            <a:ext cx="847293" cy="57151"/>
          </a:xfrm>
          <a:prstGeom prst="line">
            <a:avLst/>
          </a:prstGeom>
          <a:ln w="1905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866270" y="853988"/>
            <a:ext cx="7639391" cy="560107"/>
          </a:xfrm>
        </p:spPr>
        <p:txBody>
          <a:bodyPr/>
          <a:lstStyle/>
          <a:p>
            <a:r>
              <a:rPr lang="zh-CN" altLang="en-US" dirty="0" smtClean="0"/>
              <a:t>法线贴图</a:t>
            </a:r>
          </a:p>
        </p:txBody>
      </p:sp>
      <p:sp>
        <p:nvSpPr>
          <p:cNvPr id="10" name="椭圆 9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8" name="文本框 1">
            <a:extLst>
              <a:ext uri="{FF2B5EF4-FFF2-40B4-BE49-F238E27FC236}">
                <a16:creationId xmlns:a16="http://schemas.microsoft.com/office/drawing/2014/main" id="{D7C764CF-F600-4B03-AABF-8FC8E874FAAF}"/>
              </a:ext>
            </a:extLst>
          </p:cNvPr>
          <p:cNvSpPr txBox="1"/>
          <p:nvPr/>
        </p:nvSpPr>
        <p:spPr>
          <a:xfrm>
            <a:off x="2162175" y="1926851"/>
            <a:ext cx="8991600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将相对于某个平面的法向量变换到全局中！</a:t>
            </a:r>
            <a:endParaRPr lang="zh-CN" altLang="en-US" dirty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90725" y="3371850"/>
            <a:ext cx="16002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右箭头 12"/>
          <p:cNvSpPr/>
          <p:nvPr/>
        </p:nvSpPr>
        <p:spPr>
          <a:xfrm>
            <a:off x="3752850" y="4000501"/>
            <a:ext cx="400050" cy="228600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909700" y="1386959"/>
            <a:ext cx="32592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u"/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问题二：切线空间的引入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76725" y="3390900"/>
            <a:ext cx="1581150" cy="1571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箭头连接符 16"/>
          <p:cNvCxnSpPr/>
          <p:nvPr/>
        </p:nvCxnSpPr>
        <p:spPr>
          <a:xfrm rot="10800000" flipV="1">
            <a:off x="4086226" y="3562350"/>
            <a:ext cx="409575" cy="1524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rot="5400000">
            <a:off x="4652964" y="3633787"/>
            <a:ext cx="190500" cy="666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rot="16200000" flipH="1">
            <a:off x="5191126" y="3590925"/>
            <a:ext cx="161925" cy="14287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rot="5400000">
            <a:off x="5476877" y="3619499"/>
            <a:ext cx="219075" cy="1809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 rot="5400000">
            <a:off x="4414839" y="4014787"/>
            <a:ext cx="190500" cy="952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rot="16200000" flipH="1">
            <a:off x="4781551" y="3952878"/>
            <a:ext cx="180977" cy="14287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 rot="16200000" flipH="1">
            <a:off x="5148263" y="4014788"/>
            <a:ext cx="161926" cy="1904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rot="5400000">
            <a:off x="5600702" y="4038598"/>
            <a:ext cx="171450" cy="190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 rot="10800000" flipV="1">
            <a:off x="4257676" y="4257676"/>
            <a:ext cx="409575" cy="1524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rot="16200000" flipH="1">
            <a:off x="4886326" y="4333879"/>
            <a:ext cx="180976" cy="476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rot="5400000">
            <a:off x="5229227" y="4295774"/>
            <a:ext cx="161925" cy="12382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 rot="5400000">
            <a:off x="5614991" y="4329111"/>
            <a:ext cx="190499" cy="6667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 rot="16200000" flipH="1">
            <a:off x="4524376" y="4743451"/>
            <a:ext cx="257174" cy="2857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/>
          <p:nvPr/>
        </p:nvCxnSpPr>
        <p:spPr>
          <a:xfrm>
            <a:off x="4924428" y="4638677"/>
            <a:ext cx="266697" cy="12382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 rot="5400000">
            <a:off x="5253039" y="4738686"/>
            <a:ext cx="180975" cy="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 rot="10800000" flipV="1">
            <a:off x="5581651" y="4667251"/>
            <a:ext cx="238129" cy="1238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立方体 46"/>
          <p:cNvSpPr/>
          <p:nvPr/>
        </p:nvSpPr>
        <p:spPr>
          <a:xfrm>
            <a:off x="8724899" y="3019424"/>
            <a:ext cx="1952625" cy="1971675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34150" y="3419475"/>
            <a:ext cx="16002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" name="右箭头 48"/>
          <p:cNvSpPr/>
          <p:nvPr/>
        </p:nvSpPr>
        <p:spPr>
          <a:xfrm>
            <a:off x="8296275" y="3952876"/>
            <a:ext cx="400050" cy="228600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10677525" y="3895725"/>
            <a:ext cx="1514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调整之后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1" name="直接连接符 50"/>
          <p:cNvCxnSpPr/>
          <p:nvPr/>
        </p:nvCxnSpPr>
        <p:spPr>
          <a:xfrm rot="10800000">
            <a:off x="10410827" y="3714751"/>
            <a:ext cx="514348" cy="142874"/>
          </a:xfrm>
          <a:prstGeom prst="line">
            <a:avLst/>
          </a:prstGeom>
          <a:ln w="1905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/>
          <p:cNvCxnSpPr/>
          <p:nvPr/>
        </p:nvCxnSpPr>
        <p:spPr>
          <a:xfrm rot="10800000" flipV="1">
            <a:off x="8391528" y="3638550"/>
            <a:ext cx="409575" cy="15240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/>
          <p:nvPr/>
        </p:nvCxnSpPr>
        <p:spPr>
          <a:xfrm rot="5400000">
            <a:off x="8958266" y="3709987"/>
            <a:ext cx="190500" cy="666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/>
          <p:cNvCxnSpPr/>
          <p:nvPr/>
        </p:nvCxnSpPr>
        <p:spPr>
          <a:xfrm rot="16200000" flipH="1">
            <a:off x="9496428" y="3667125"/>
            <a:ext cx="161925" cy="14287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/>
          <p:nvPr/>
        </p:nvCxnSpPr>
        <p:spPr>
          <a:xfrm rot="5400000">
            <a:off x="9782179" y="3695699"/>
            <a:ext cx="219075" cy="18097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/>
          <p:nvPr/>
        </p:nvCxnSpPr>
        <p:spPr>
          <a:xfrm rot="5400000">
            <a:off x="8720141" y="4090987"/>
            <a:ext cx="190500" cy="952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/>
          <p:cNvCxnSpPr/>
          <p:nvPr/>
        </p:nvCxnSpPr>
        <p:spPr>
          <a:xfrm rot="16200000" flipH="1">
            <a:off x="9086853" y="4029078"/>
            <a:ext cx="180977" cy="14287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/>
          <p:nvPr/>
        </p:nvCxnSpPr>
        <p:spPr>
          <a:xfrm rot="16200000" flipH="1">
            <a:off x="9453565" y="4090988"/>
            <a:ext cx="161926" cy="1904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/>
          <p:nvPr/>
        </p:nvCxnSpPr>
        <p:spPr>
          <a:xfrm rot="5400000">
            <a:off x="9906004" y="4114798"/>
            <a:ext cx="171450" cy="190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/>
          <p:nvPr/>
        </p:nvCxnSpPr>
        <p:spPr>
          <a:xfrm rot="10800000" flipV="1">
            <a:off x="8562978" y="4333876"/>
            <a:ext cx="409575" cy="1524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/>
          <p:nvPr/>
        </p:nvCxnSpPr>
        <p:spPr>
          <a:xfrm rot="16200000" flipH="1">
            <a:off x="9191628" y="4410079"/>
            <a:ext cx="180976" cy="4762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/>
          <p:nvPr/>
        </p:nvCxnSpPr>
        <p:spPr>
          <a:xfrm rot="5400000">
            <a:off x="9534529" y="4371974"/>
            <a:ext cx="161925" cy="12382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rot="5400000">
            <a:off x="9920293" y="4405311"/>
            <a:ext cx="190499" cy="6667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/>
          <p:cNvCxnSpPr/>
          <p:nvPr/>
        </p:nvCxnSpPr>
        <p:spPr>
          <a:xfrm rot="16200000" flipH="1">
            <a:off x="8829678" y="4819651"/>
            <a:ext cx="257174" cy="2857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/>
          <p:nvPr/>
        </p:nvCxnSpPr>
        <p:spPr>
          <a:xfrm>
            <a:off x="9229730" y="4714877"/>
            <a:ext cx="266697" cy="12382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/>
          <p:cNvCxnSpPr/>
          <p:nvPr/>
        </p:nvCxnSpPr>
        <p:spPr>
          <a:xfrm rot="5400000">
            <a:off x="9558341" y="4814886"/>
            <a:ext cx="180975" cy="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/>
          <p:nvPr/>
        </p:nvCxnSpPr>
        <p:spPr>
          <a:xfrm rot="10800000" flipV="1">
            <a:off x="9886953" y="4743451"/>
            <a:ext cx="238129" cy="1238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/>
          <p:nvPr/>
        </p:nvCxnSpPr>
        <p:spPr>
          <a:xfrm rot="16200000" flipH="1">
            <a:off x="10220327" y="3695702"/>
            <a:ext cx="285750" cy="76196"/>
          </a:xfrm>
          <a:prstGeom prst="straightConnector1">
            <a:avLst/>
          </a:prstGeom>
          <a:ln w="19050">
            <a:solidFill>
              <a:srgbClr val="00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/>
          <p:nvPr/>
        </p:nvCxnSpPr>
        <p:spPr>
          <a:xfrm rot="10800000" flipV="1">
            <a:off x="9915528" y="3600450"/>
            <a:ext cx="409575" cy="15240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866270" y="853988"/>
            <a:ext cx="7639391" cy="560107"/>
          </a:xfrm>
        </p:spPr>
        <p:txBody>
          <a:bodyPr/>
          <a:lstStyle/>
          <a:p>
            <a:r>
              <a:rPr lang="zh-CN" altLang="en-US" dirty="0" smtClean="0"/>
              <a:t>法线贴图</a:t>
            </a:r>
          </a:p>
        </p:txBody>
      </p:sp>
      <p:sp>
        <p:nvSpPr>
          <p:cNvPr id="10" name="椭圆 9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8" name="文本框 1">
            <a:extLst>
              <a:ext uri="{FF2B5EF4-FFF2-40B4-BE49-F238E27FC236}">
                <a16:creationId xmlns:a16="http://schemas.microsoft.com/office/drawing/2014/main" id="{D7C764CF-F600-4B03-AABF-8FC8E874FAAF}"/>
              </a:ext>
            </a:extLst>
          </p:cNvPr>
          <p:cNvSpPr txBox="1"/>
          <p:nvPr/>
        </p:nvSpPr>
        <p:spPr>
          <a:xfrm>
            <a:off x="2162175" y="1736351"/>
            <a:ext cx="899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每个平面都有一个自己的切线空间</a:t>
            </a:r>
            <a:endParaRPr lang="en-US" altLang="zh-CN" dirty="0" smtClean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T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tangent  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切线  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bitangent 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副切线 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N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normal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法线</a:t>
            </a:r>
            <a:endParaRPr lang="zh-CN" altLang="en-US" dirty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909700" y="1386959"/>
            <a:ext cx="32592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u"/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问题二：切线空间的引入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pic>
        <p:nvPicPr>
          <p:cNvPr id="30" name="Picture 2" descr="http://learnopengl.com/img/advanced-lighting/normal_mapping_tbn_vectors.png">
            <a:extLst>
              <a:ext uri="{FF2B5EF4-FFF2-40B4-BE49-F238E27FC236}">
                <a16:creationId xmlns:a16="http://schemas.microsoft.com/office/drawing/2014/main" id="{462DC73A-E54E-4307-B62A-FF742713D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323" y="3182477"/>
            <a:ext cx="3288302" cy="240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立方体 57"/>
          <p:cNvSpPr/>
          <p:nvPr/>
        </p:nvSpPr>
        <p:spPr>
          <a:xfrm>
            <a:off x="6181724" y="3276599"/>
            <a:ext cx="1952625" cy="1971675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0" name="直接箭头连接符 59"/>
          <p:cNvCxnSpPr/>
          <p:nvPr/>
        </p:nvCxnSpPr>
        <p:spPr>
          <a:xfrm flipV="1">
            <a:off x="6200775" y="3752850"/>
            <a:ext cx="542925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/>
          <p:nvPr/>
        </p:nvCxnSpPr>
        <p:spPr>
          <a:xfrm rot="5400000" flipH="1" flipV="1">
            <a:off x="6210300" y="3438526"/>
            <a:ext cx="323851" cy="323850"/>
          </a:xfrm>
          <a:prstGeom prst="straightConnector1">
            <a:avLst/>
          </a:prstGeom>
          <a:ln w="19050">
            <a:solidFill>
              <a:srgbClr val="139D1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rot="5400000" flipH="1" flipV="1">
            <a:off x="5919788" y="3452813"/>
            <a:ext cx="600075" cy="0"/>
          </a:xfrm>
          <a:prstGeom prst="straightConnector1">
            <a:avLst/>
          </a:prstGeom>
          <a:ln w="19050">
            <a:solidFill>
              <a:srgbClr val="0066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/>
          <p:nvPr/>
        </p:nvCxnSpPr>
        <p:spPr>
          <a:xfrm flipV="1">
            <a:off x="6172200" y="5238750"/>
            <a:ext cx="542925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/>
          <p:cNvCxnSpPr/>
          <p:nvPr/>
        </p:nvCxnSpPr>
        <p:spPr>
          <a:xfrm rot="5400000" flipH="1" flipV="1">
            <a:off x="5924551" y="4991100"/>
            <a:ext cx="514352" cy="2"/>
          </a:xfrm>
          <a:prstGeom prst="straightConnector1">
            <a:avLst/>
          </a:prstGeom>
          <a:ln w="19050">
            <a:solidFill>
              <a:srgbClr val="139D1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/>
          <p:nvPr/>
        </p:nvCxnSpPr>
        <p:spPr>
          <a:xfrm rot="10800000" flipV="1">
            <a:off x="5886453" y="5238750"/>
            <a:ext cx="304798" cy="285749"/>
          </a:xfrm>
          <a:prstGeom prst="straightConnector1">
            <a:avLst/>
          </a:prstGeom>
          <a:ln w="19050">
            <a:solidFill>
              <a:srgbClr val="0066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/>
          <p:cNvCxnSpPr/>
          <p:nvPr/>
        </p:nvCxnSpPr>
        <p:spPr>
          <a:xfrm flipV="1">
            <a:off x="7639050" y="4924425"/>
            <a:ext cx="342900" cy="32385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/>
          <p:nvPr/>
        </p:nvCxnSpPr>
        <p:spPr>
          <a:xfrm rot="5400000" flipH="1" flipV="1">
            <a:off x="7386638" y="4986339"/>
            <a:ext cx="523878" cy="2"/>
          </a:xfrm>
          <a:prstGeom prst="straightConnector1">
            <a:avLst/>
          </a:prstGeom>
          <a:ln w="19050">
            <a:solidFill>
              <a:srgbClr val="139D1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箭头连接符 72"/>
          <p:cNvCxnSpPr/>
          <p:nvPr/>
        </p:nvCxnSpPr>
        <p:spPr>
          <a:xfrm flipV="1">
            <a:off x="7658100" y="5238750"/>
            <a:ext cx="485775" cy="1"/>
          </a:xfrm>
          <a:prstGeom prst="straightConnector1">
            <a:avLst/>
          </a:prstGeom>
          <a:ln w="19050">
            <a:solidFill>
              <a:srgbClr val="0066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866270" y="853988"/>
            <a:ext cx="7639391" cy="560107"/>
          </a:xfrm>
        </p:spPr>
        <p:txBody>
          <a:bodyPr/>
          <a:lstStyle/>
          <a:p>
            <a:r>
              <a:rPr lang="zh-CN" altLang="en-US" dirty="0" smtClean="0"/>
              <a:t>法线贴图</a:t>
            </a:r>
          </a:p>
        </p:txBody>
      </p:sp>
      <p:sp>
        <p:nvSpPr>
          <p:cNvPr id="10" name="椭圆 9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8" name="文本框 1">
            <a:extLst>
              <a:ext uri="{FF2B5EF4-FFF2-40B4-BE49-F238E27FC236}">
                <a16:creationId xmlns:a16="http://schemas.microsoft.com/office/drawing/2014/main" id="{D7C764CF-F600-4B03-AABF-8FC8E874FAAF}"/>
              </a:ext>
            </a:extLst>
          </p:cNvPr>
          <p:cNvSpPr txBox="1"/>
          <p:nvPr/>
        </p:nvSpPr>
        <p:spPr>
          <a:xfrm>
            <a:off x="2162175" y="1736351"/>
            <a:ext cx="89916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TBN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矩阵的计算</a:t>
            </a:r>
            <a:endParaRPr lang="en-US" altLang="zh-CN" dirty="0" smtClean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通过三个共面且不是共线的点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baseline="-25000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baseline="-25000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baseline="-25000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分别计算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TBN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的方向量</a:t>
            </a:r>
            <a:endParaRPr lang="en-US" altLang="zh-CN" dirty="0" smtClean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TBN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的方向量构成</a:t>
            </a:r>
            <a:r>
              <a:rPr lang="en-US" altLang="zh-CN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TBN</a:t>
            </a:r>
            <a:r>
              <a:rPr lang="zh-CN" altLang="en-US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矩阵</a:t>
            </a:r>
            <a:endParaRPr lang="zh-CN" altLang="en-US" dirty="0">
              <a:solidFill>
                <a:srgbClr val="0066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909700" y="1386959"/>
            <a:ext cx="32592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u"/>
            </a:pPr>
            <a:r>
              <a:rPr lang="zh-CN" altLang="en-US" sz="2000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问题二：切线空间的引入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pic>
        <p:nvPicPr>
          <p:cNvPr id="30" name="Picture 2" descr="http://learnopengl.com/img/advanced-lighting/normal_mapping_tbn_vectors.png">
            <a:extLst>
              <a:ext uri="{FF2B5EF4-FFF2-40B4-BE49-F238E27FC236}">
                <a16:creationId xmlns:a16="http://schemas.microsoft.com/office/drawing/2014/main" id="{462DC73A-E54E-4307-B62A-FF742713D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2898" y="2982452"/>
            <a:ext cx="3288302" cy="240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77025" y="3133725"/>
            <a:ext cx="2286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9" name="直接箭头连接符 18"/>
          <p:cNvCxnSpPr/>
          <p:nvPr/>
        </p:nvCxnSpPr>
        <p:spPr>
          <a:xfrm flipV="1">
            <a:off x="6657975" y="5419725"/>
            <a:ext cx="542925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rot="5400000" flipH="1" flipV="1">
            <a:off x="6410326" y="5172075"/>
            <a:ext cx="514352" cy="2"/>
          </a:xfrm>
          <a:prstGeom prst="straightConnector1">
            <a:avLst/>
          </a:prstGeom>
          <a:ln w="19050">
            <a:solidFill>
              <a:srgbClr val="139D1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rot="10800000" flipV="1">
            <a:off x="6372228" y="5419725"/>
            <a:ext cx="304798" cy="285749"/>
          </a:xfrm>
          <a:prstGeom prst="straightConnector1">
            <a:avLst/>
          </a:prstGeom>
          <a:ln w="19050">
            <a:solidFill>
              <a:srgbClr val="0066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6942806" y="5406509"/>
            <a:ext cx="3177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T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380831" y="4835009"/>
            <a:ext cx="309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139D1A"/>
                </a:solidFill>
              </a:rPr>
              <a:t>B</a:t>
            </a:r>
            <a:endParaRPr lang="zh-CN" altLang="en-US" dirty="0">
              <a:solidFill>
                <a:srgbClr val="139D1A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390356" y="5568434"/>
            <a:ext cx="333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0066FF"/>
                </a:solidFill>
              </a:rPr>
              <a:t>N</a:t>
            </a:r>
            <a:endParaRPr lang="zh-CN" altLang="en-US" dirty="0">
              <a:solidFill>
                <a:srgbClr val="0066FF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610350" y="3924300"/>
            <a:ext cx="142875" cy="14287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7667625" y="3095625"/>
            <a:ext cx="142875" cy="14287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8877300" y="4772025"/>
            <a:ext cx="142875" cy="14287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>
            <a:stCxn id="25" idx="7"/>
            <a:endCxn id="26" idx="3"/>
          </p:cNvCxnSpPr>
          <p:nvPr/>
        </p:nvCxnSpPr>
        <p:spPr>
          <a:xfrm rot="5400000" flipH="1" flipV="1">
            <a:off x="6846601" y="3103276"/>
            <a:ext cx="727648" cy="9562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>
            <a:endCxn id="27" idx="2"/>
          </p:cNvCxnSpPr>
          <p:nvPr/>
        </p:nvCxnSpPr>
        <p:spPr>
          <a:xfrm>
            <a:off x="6741826" y="4011899"/>
            <a:ext cx="2135474" cy="83156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endCxn id="27" idx="1"/>
          </p:cNvCxnSpPr>
          <p:nvPr/>
        </p:nvCxnSpPr>
        <p:spPr>
          <a:xfrm rot="16200000" flipH="1">
            <a:off x="7543800" y="3438524"/>
            <a:ext cx="1590675" cy="111817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6174001" y="3730109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baseline="-25000" dirty="0" smtClean="0"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7450351" y="2739509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baseline="-25000" dirty="0" smtClean="0"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9002926" y="4663559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P</a:t>
            </a:r>
            <a:r>
              <a:rPr lang="en-US" altLang="zh-CN" baseline="-25000" dirty="0" smtClean="0"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4552950" y="5114925"/>
            <a:ext cx="1514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可以由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T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</a:rPr>
              <a:t>N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的方向量计算</a:t>
            </a:r>
            <a:endParaRPr lang="en-US" altLang="zh-CN" sz="1600" dirty="0" smtClean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0" name="直接连接符 39"/>
          <p:cNvCxnSpPr>
            <a:stCxn id="23" idx="1"/>
          </p:cNvCxnSpPr>
          <p:nvPr/>
        </p:nvCxnSpPr>
        <p:spPr>
          <a:xfrm rot="10800000" flipV="1">
            <a:off x="5876929" y="5019675"/>
            <a:ext cx="503902" cy="304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1787</TotalTime>
  <Words>402</Words>
  <Application>Microsoft Office PowerPoint</Application>
  <PresentationFormat>宽屏</PresentationFormat>
  <Paragraphs>61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宋体</vt:lpstr>
      <vt:lpstr>微软雅黑</vt:lpstr>
      <vt:lpstr>Arial</vt:lpstr>
      <vt:lpstr>Calibri</vt:lpstr>
      <vt:lpstr>Calibri Light</vt:lpstr>
      <vt:lpstr>Wingdings</vt:lpstr>
      <vt:lpstr>Office 主题</vt:lpstr>
      <vt:lpstr>PowerPoint 演示文稿</vt:lpstr>
      <vt:lpstr>法线贴图</vt:lpstr>
      <vt:lpstr>法线贴图</vt:lpstr>
      <vt:lpstr>法线贴图</vt:lpstr>
      <vt:lpstr>法线贴图</vt:lpstr>
      <vt:lpstr>法线贴图</vt:lpstr>
      <vt:lpstr>法线贴图</vt:lpstr>
      <vt:lpstr>法线贴图</vt:lpstr>
      <vt:lpstr>法线贴图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jake</cp:lastModifiedBy>
  <cp:revision>1534</cp:revision>
  <dcterms:created xsi:type="dcterms:W3CDTF">2018-03-21T07:46:00Z</dcterms:created>
  <dcterms:modified xsi:type="dcterms:W3CDTF">2018-11-04T07:49:08Z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2052-10.1.0.7401</vt:lpwstr>
  </property>
</Properties>
</file>

<file path=docProps/thumbnail.jpeg>
</file>